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Nunito"/>
      <p:bold r:id="rId23"/>
      <p:boldItalic r:id="rId24"/>
    </p:embeddedFont>
    <p:embeddedFont>
      <p:font typeface="Fira Sans"/>
      <p:regular r:id="rId25"/>
      <p:bold r:id="rId26"/>
      <p:italic r:id="rId27"/>
      <p:boldItalic r:id="rId28"/>
    </p:embeddedFont>
    <p:embeddedFont>
      <p:font typeface="Fira Sans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-bold.fntdata"/><Relationship Id="rId25" Type="http://schemas.openxmlformats.org/officeDocument/2006/relationships/font" Target="fonts/FiraSans-regular.fntdata"/><Relationship Id="rId28" Type="http://schemas.openxmlformats.org/officeDocument/2006/relationships/font" Target="fonts/FiraSans-boldItalic.fntdata"/><Relationship Id="rId27" Type="http://schemas.openxmlformats.org/officeDocument/2006/relationships/font" Target="fonts/Fira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Light-italic.fntdata"/><Relationship Id="rId30" Type="http://schemas.openxmlformats.org/officeDocument/2006/relationships/font" Target="fonts/FiraSans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FiraSans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f9622b31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Alex: 1:2:13:14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Ahmad: 3:4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Sara: 5:6:7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Neeti: 8:9:10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Sohan: 11:12</a:t>
            </a:r>
            <a:endParaRPr/>
          </a:p>
        </p:txBody>
      </p:sp>
      <p:sp>
        <p:nvSpPr>
          <p:cNvPr id="127" name="Google Shape;127;g1ef9622b31b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f9622b31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ef9622b31b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f9622b31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ef9622b31b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49976172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b499761726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00c5f49d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https://www.youtube.com/watch?v=DBgfi25QUYc&amp;feature=youtu.be&amp;themeRefresh=1</a:t>
            </a:r>
            <a:endParaRPr/>
          </a:p>
        </p:txBody>
      </p:sp>
      <p:sp>
        <p:nvSpPr>
          <p:cNvPr id="276" name="Google Shape;276;g1f00c5f49d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00c7d2d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f00c7d2d3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2e9ff18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b2e9ff18a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f9622b31b_4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ef9622b31b_4_3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f9622b31b_4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ef9622b31b_4_3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f9622b31b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ef9622b31b_4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fcfe5ca2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efcfe5ca22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f9622b31b_4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ef9622b31b_4_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fcfe5ca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efcfe5ca2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fcfe5ca2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efcfe5ca2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f9622b31b_4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ef9622b31b_4_1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4997617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b49976172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k-ffQMVngiloFEv_6LdiiiT_BtAGMCVZ/view" TargetMode="External"/><Relationship Id="rId5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youtu.be/DBgfi25QUYc" TargetMode="External"/><Relationship Id="rId5" Type="http://schemas.openxmlformats.org/officeDocument/2006/relationships/hyperlink" Target="http://www.youtube.com/watch?v=DBgfi25QUYc" TargetMode="External"/><Relationship Id="rId6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8.jpg"/><Relationship Id="rId5" Type="http://schemas.openxmlformats.org/officeDocument/2006/relationships/image" Target="../media/image11.png"/><Relationship Id="rId6" Type="http://schemas.openxmlformats.org/officeDocument/2006/relationships/image" Target="../media/image33.jpg"/><Relationship Id="rId7" Type="http://schemas.openxmlformats.org/officeDocument/2006/relationships/image" Target="../media/image37.jpg"/><Relationship Id="rId8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34.jpg"/><Relationship Id="rId6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36.jpg"/><Relationship Id="rId6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32.jpg"/><Relationship Id="rId6" Type="http://schemas.openxmlformats.org/officeDocument/2006/relationships/image" Target="../media/image3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420942">
            <a:off x="-1136714" y="-1123577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203610" y="2893076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4936489" y="-1854253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-6046112">
            <a:off x="6505067" y="2471076"/>
            <a:ext cx="1606928" cy="1606928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>
            <a:off x="4181963" y="345989"/>
            <a:ext cx="744495" cy="744495"/>
          </a:xfrm>
          <a:custGeom>
            <a:rect b="b" l="l" r="r" t="t"/>
            <a:pathLst>
              <a:path extrusionOk="0" h="1488989" w="1488989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5" name="Google Shape;135;p25"/>
          <p:cNvGrpSpPr/>
          <p:nvPr/>
        </p:nvGrpSpPr>
        <p:grpSpPr>
          <a:xfrm>
            <a:off x="1799863" y="1358258"/>
            <a:ext cx="5508675" cy="3610579"/>
            <a:chOff x="-100" y="342268"/>
            <a:chExt cx="14689800" cy="9486544"/>
          </a:xfrm>
        </p:grpSpPr>
        <p:sp>
          <p:nvSpPr>
            <p:cNvPr id="136" name="Google Shape;136;p25"/>
            <p:cNvSpPr txBox="1"/>
            <p:nvPr/>
          </p:nvSpPr>
          <p:spPr>
            <a:xfrm>
              <a:off x="-100" y="342268"/>
              <a:ext cx="14689800" cy="48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Milestone 1:</a:t>
              </a:r>
              <a:endParaRPr sz="5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Health Monitoring App</a:t>
              </a:r>
              <a:endParaRPr sz="5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1782391" y="6423511"/>
              <a:ext cx="11124900" cy="340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Group 3: Alexandra Anthony, Sara Gaber, Ahmad Shah, Neeti Mistry, &amp; Sohan Chatterjee</a:t>
              </a:r>
              <a:endParaRPr b="1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8" name="Google Shape;138;p25"/>
          <p:cNvSpPr/>
          <p:nvPr/>
        </p:nvSpPr>
        <p:spPr>
          <a:xfrm flipH="1" rot="3215138">
            <a:off x="1303949" y="1340262"/>
            <a:ext cx="460570" cy="734241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34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34"/>
          <p:cNvSpPr txBox="1"/>
          <p:nvPr/>
        </p:nvSpPr>
        <p:spPr>
          <a:xfrm>
            <a:off x="1269750" y="51434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Video Highlights</a:t>
            </a:r>
            <a:endParaRPr sz="4500"/>
          </a:p>
        </p:txBody>
      </p:sp>
      <p:pic>
        <p:nvPicPr>
          <p:cNvPr id="257" name="Google Shape;257;p34" title="SSW 322 Milestone 1 Usability Testing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337" y="1347700"/>
            <a:ext cx="6057326" cy="34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35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35"/>
          <p:cNvSpPr txBox="1"/>
          <p:nvPr/>
        </p:nvSpPr>
        <p:spPr>
          <a:xfrm>
            <a:off x="1232100" y="1741400"/>
            <a:ext cx="66798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Positives</a:t>
            </a:r>
            <a:endParaRPr b="1"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Navigation bar is user-friendly and self-explanatory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UI is “modern and sleek”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Website is visually appealing and easy to use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 gathered and shown is useful to users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1269754" y="617581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Summary of Findings</a:t>
            </a:r>
            <a:endParaRPr sz="4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36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36"/>
          <p:cNvSpPr txBox="1"/>
          <p:nvPr/>
        </p:nvSpPr>
        <p:spPr>
          <a:xfrm>
            <a:off x="753900" y="1304375"/>
            <a:ext cx="76362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Future Improvements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Add a registration page and a forgot password option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Add navigation bar on other pages besides home page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Make cancel option easier to find on edit profile page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Differentiate edit profile and settings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Ensure a real purpose for connecting to healthcare professionals rather than adding it for the sake of a feature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Users may have privacy concerns about sharing their data if it’s not actually useful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1269750" y="51434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Summary of Findings</a:t>
            </a:r>
            <a:endParaRPr sz="4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3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37"/>
          <p:cNvSpPr txBox="1"/>
          <p:nvPr/>
        </p:nvSpPr>
        <p:spPr>
          <a:xfrm>
            <a:off x="1386300" y="514350"/>
            <a:ext cx="6371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Updated Usability Test (post presentation)</a:t>
            </a:r>
            <a:endParaRPr sz="4000"/>
          </a:p>
        </p:txBody>
      </p:sp>
      <p:sp>
        <p:nvSpPr>
          <p:cNvPr id="281" name="Google Shape;281;p37"/>
          <p:cNvSpPr txBox="1"/>
          <p:nvPr/>
        </p:nvSpPr>
        <p:spPr>
          <a:xfrm>
            <a:off x="3072000" y="4491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DF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https://youtu.be/DBgfi25QUYc</a:t>
            </a:r>
            <a:r>
              <a:rPr lang="en">
                <a:solidFill>
                  <a:srgbClr val="FFFDFC"/>
                </a:solidFill>
              </a:rPr>
              <a:t> </a:t>
            </a:r>
            <a:endParaRPr>
              <a:solidFill>
                <a:srgbClr val="FFFDFC"/>
              </a:solidFill>
            </a:endParaRPr>
          </a:p>
        </p:txBody>
      </p:sp>
      <p:pic>
        <p:nvPicPr>
          <p:cNvPr id="282" name="Google Shape;282;p37" title="SSW 322 Usability Testing Update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0" y="2407813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3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38"/>
          <p:cNvSpPr txBox="1"/>
          <p:nvPr/>
        </p:nvSpPr>
        <p:spPr>
          <a:xfrm>
            <a:off x="1232100" y="1741400"/>
            <a:ext cx="66798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Positives </a:t>
            </a:r>
            <a:endParaRPr b="1"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Site is Visually Appealing and Intuitive 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Overall good feedback regarding the updates made based on previous feedback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Negatives</a:t>
            </a:r>
            <a:endParaRPr b="1"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Users wanted the taskbar to be more clear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1269754" y="617581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Summary of Findings</a:t>
            </a:r>
            <a:endParaRPr sz="4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/>
          <p:nvPr/>
        </p:nvSpPr>
        <p:spPr>
          <a:xfrm>
            <a:off x="-4564410" y="-31600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3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39"/>
          <p:cNvSpPr txBox="1"/>
          <p:nvPr/>
        </p:nvSpPr>
        <p:spPr>
          <a:xfrm>
            <a:off x="1269750" y="45884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GitHub Dashboard Setup</a:t>
            </a:r>
            <a:endParaRPr sz="4500"/>
          </a:p>
        </p:txBody>
      </p:sp>
      <p:pic>
        <p:nvPicPr>
          <p:cNvPr id="298" name="Google Shape;298;p39"/>
          <p:cNvPicPr preferRelativeResize="0"/>
          <p:nvPr/>
        </p:nvPicPr>
        <p:blipFill rotWithShape="1">
          <a:blip r:embed="rId4">
            <a:alphaModFix/>
          </a:blip>
          <a:srcRect b="20585" l="0" r="0" t="10195"/>
          <a:stretch/>
        </p:blipFill>
        <p:spPr>
          <a:xfrm>
            <a:off x="637300" y="1378375"/>
            <a:ext cx="7869399" cy="340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/>
          <p:nvPr/>
        </p:nvSpPr>
        <p:spPr>
          <a:xfrm rot="-9674865">
            <a:off x="-1620315" y="3250632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40"/>
          <p:cNvSpPr/>
          <p:nvPr/>
        </p:nvSpPr>
        <p:spPr>
          <a:xfrm rot="2804813">
            <a:off x="5762848" y="-1475827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40"/>
          <p:cNvSpPr/>
          <p:nvPr/>
        </p:nvSpPr>
        <p:spPr>
          <a:xfrm rot="-2573714">
            <a:off x="6591349" y="2755055"/>
            <a:ext cx="2155126" cy="4114800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40"/>
          <p:cNvSpPr/>
          <p:nvPr/>
        </p:nvSpPr>
        <p:spPr>
          <a:xfrm>
            <a:off x="740850" y="317267"/>
            <a:ext cx="1811290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40"/>
          <p:cNvSpPr/>
          <p:nvPr/>
        </p:nvSpPr>
        <p:spPr>
          <a:xfrm>
            <a:off x="514350" y="3732451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40"/>
          <p:cNvSpPr/>
          <p:nvPr/>
        </p:nvSpPr>
        <p:spPr>
          <a:xfrm rot="-8467240">
            <a:off x="6304118" y="439490"/>
            <a:ext cx="611174" cy="1183612"/>
          </a:xfrm>
          <a:custGeom>
            <a:rect b="b" l="l" r="r" t="t"/>
            <a:pathLst>
              <a:path extrusionOk="0" h="2367223" w="1222348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40"/>
          <p:cNvSpPr/>
          <p:nvPr/>
        </p:nvSpPr>
        <p:spPr>
          <a:xfrm>
            <a:off x="2964077" y="4298105"/>
            <a:ext cx="1028700" cy="1028700"/>
          </a:xfrm>
          <a:custGeom>
            <a:rect b="b" l="l" r="r" t="t"/>
            <a:pathLst>
              <a:path extrusionOk="0"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0" name="Google Shape;310;p40"/>
          <p:cNvGrpSpPr/>
          <p:nvPr/>
        </p:nvGrpSpPr>
        <p:grpSpPr>
          <a:xfrm>
            <a:off x="3021309" y="2040157"/>
            <a:ext cx="3101400" cy="1063191"/>
            <a:chOff x="0" y="-133350"/>
            <a:chExt cx="8270400" cy="2835176"/>
          </a:xfrm>
        </p:grpSpPr>
        <p:sp>
          <p:nvSpPr>
            <p:cNvPr id="311" name="Google Shape;311;p40"/>
            <p:cNvSpPr txBox="1"/>
            <p:nvPr/>
          </p:nvSpPr>
          <p:spPr>
            <a:xfrm>
              <a:off x="0" y="-133350"/>
              <a:ext cx="82704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Thank you!</a:t>
              </a:r>
              <a:endParaRPr sz="800"/>
            </a:p>
          </p:txBody>
        </p:sp>
        <p:sp>
          <p:nvSpPr>
            <p:cNvPr id="312" name="Google Shape;312;p40"/>
            <p:cNvSpPr txBox="1"/>
            <p:nvPr/>
          </p:nvSpPr>
          <p:spPr>
            <a:xfrm>
              <a:off x="0" y="2168126"/>
              <a:ext cx="82704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Any Questions?</a:t>
              </a:r>
              <a:endParaRPr sz="11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 rot="6506097">
            <a:off x="1055025" y="1032985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32475" l="34365" r="36202" t="18504"/>
          <a:stretch/>
        </p:blipFill>
        <p:spPr>
          <a:xfrm>
            <a:off x="1623050" y="1277525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-811200" y="-2392065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 txBox="1"/>
          <p:nvPr/>
        </p:nvSpPr>
        <p:spPr>
          <a:xfrm>
            <a:off x="2402050" y="2521600"/>
            <a:ext cx="1805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GitHub Manager &amp; Paper Prototyping Task Management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2384006" y="2218429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Alex</a:t>
            </a:r>
            <a:endParaRPr sz="700"/>
          </a:p>
        </p:txBody>
      </p:sp>
      <p:sp>
        <p:nvSpPr>
          <p:cNvPr id="148" name="Google Shape;148;p26"/>
          <p:cNvSpPr txBox="1"/>
          <p:nvPr/>
        </p:nvSpPr>
        <p:spPr>
          <a:xfrm>
            <a:off x="1085850" y="223550"/>
            <a:ext cx="697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Team Members Intro and Roles</a:t>
            </a:r>
            <a:endParaRPr sz="700"/>
          </a:p>
        </p:txBody>
      </p:sp>
      <p:sp>
        <p:nvSpPr>
          <p:cNvPr id="149" name="Google Shape;149;p26"/>
          <p:cNvSpPr/>
          <p:nvPr/>
        </p:nvSpPr>
        <p:spPr>
          <a:xfrm rot="6506097">
            <a:off x="3330212" y="1032974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0" name="Google Shape;150;p26"/>
          <p:cNvPicPr preferRelativeResize="0"/>
          <p:nvPr/>
        </p:nvPicPr>
        <p:blipFill rotWithShape="1">
          <a:blip r:embed="rId6">
            <a:alphaModFix/>
          </a:blip>
          <a:srcRect b="10931" l="0" r="0" t="10931"/>
          <a:stretch/>
        </p:blipFill>
        <p:spPr>
          <a:xfrm>
            <a:off x="3795995" y="1347997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594400" y="2521600"/>
            <a:ext cx="148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Slides Presentation Manager &amp; Usability Testing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659193" y="2218417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Neeti</a:t>
            </a:r>
            <a:endParaRPr sz="700"/>
          </a:p>
        </p:txBody>
      </p:sp>
      <p:sp>
        <p:nvSpPr>
          <p:cNvPr id="153" name="Google Shape;153;p26"/>
          <p:cNvSpPr/>
          <p:nvPr/>
        </p:nvSpPr>
        <p:spPr>
          <a:xfrm rot="6506097">
            <a:off x="5756979" y="1032985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4" name="Google Shape;154;p26"/>
          <p:cNvPicPr preferRelativeResize="0"/>
          <p:nvPr/>
        </p:nvPicPr>
        <p:blipFill rotWithShape="1">
          <a:blip r:embed="rId7">
            <a:alphaModFix/>
          </a:blip>
          <a:srcRect b="10931" l="0" r="0" t="10931"/>
          <a:stretch/>
        </p:blipFill>
        <p:spPr>
          <a:xfrm>
            <a:off x="6222763" y="1348009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7021150" y="2521600"/>
            <a:ext cx="1225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Paper Prototyping Visual Design</a:t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7085961" y="2218429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Sara</a:t>
            </a:r>
            <a:endParaRPr sz="700"/>
          </a:p>
        </p:txBody>
      </p:sp>
      <p:sp>
        <p:nvSpPr>
          <p:cNvPr id="157" name="Google Shape;157;p26"/>
          <p:cNvSpPr/>
          <p:nvPr/>
        </p:nvSpPr>
        <p:spPr>
          <a:xfrm rot="6506097">
            <a:off x="1848025" y="3056935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8" name="Google Shape;158;p26"/>
          <p:cNvPicPr preferRelativeResize="0"/>
          <p:nvPr/>
        </p:nvPicPr>
        <p:blipFill rotWithShape="1">
          <a:blip r:embed="rId8">
            <a:alphaModFix/>
          </a:blip>
          <a:srcRect b="3548" l="0" r="0" t="3557"/>
          <a:stretch/>
        </p:blipFill>
        <p:spPr>
          <a:xfrm>
            <a:off x="2313808" y="3371959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3195050" y="4545550"/>
            <a:ext cx="1515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Paper Prototyping</a:t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&amp; Usability Testing 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177006" y="4242379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Ahmad</a:t>
            </a:r>
            <a:endParaRPr sz="700"/>
          </a:p>
        </p:txBody>
      </p:sp>
      <p:sp>
        <p:nvSpPr>
          <p:cNvPr id="161" name="Google Shape;161;p26"/>
          <p:cNvSpPr/>
          <p:nvPr/>
        </p:nvSpPr>
        <p:spPr>
          <a:xfrm rot="6506097">
            <a:off x="4963975" y="3056935"/>
            <a:ext cx="1300361" cy="1043278"/>
          </a:xfrm>
          <a:custGeom>
            <a:rect b="b" l="l" r="r" t="t"/>
            <a:pathLst>
              <a:path extrusionOk="0" h="2807139" w="3356819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2" name="Google Shape;162;p26"/>
          <p:cNvPicPr preferRelativeResize="0"/>
          <p:nvPr/>
        </p:nvPicPr>
        <p:blipFill rotWithShape="1">
          <a:blip r:embed="rId9">
            <a:alphaModFix/>
          </a:blip>
          <a:srcRect b="1941" l="0" r="0" t="1932"/>
          <a:stretch/>
        </p:blipFill>
        <p:spPr>
          <a:xfrm>
            <a:off x="5429758" y="3371959"/>
            <a:ext cx="953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6321450" y="4545550"/>
            <a:ext cx="1393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Slides </a:t>
            </a:r>
            <a:r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Presentation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&amp; Usability Testing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292956" y="4242379"/>
            <a:ext cx="94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Sohan</a:t>
            </a:r>
            <a:endParaRPr sz="700"/>
          </a:p>
        </p:txBody>
      </p:sp>
      <p:sp>
        <p:nvSpPr>
          <p:cNvPr id="165" name="Google Shape;165;p26"/>
          <p:cNvSpPr/>
          <p:nvPr/>
        </p:nvSpPr>
        <p:spPr>
          <a:xfrm>
            <a:off x="7690700" y="3234735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7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7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7"/>
          <p:cNvSpPr txBox="1"/>
          <p:nvPr/>
        </p:nvSpPr>
        <p:spPr>
          <a:xfrm>
            <a:off x="1724400" y="2846450"/>
            <a:ext cx="5695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Paper Prototype</a:t>
            </a:r>
            <a:endParaRPr sz="5500"/>
          </a:p>
        </p:txBody>
      </p:sp>
      <p:sp>
        <p:nvSpPr>
          <p:cNvPr id="175" name="Google Shape;175;p27"/>
          <p:cNvSpPr txBox="1"/>
          <p:nvPr/>
        </p:nvSpPr>
        <p:spPr>
          <a:xfrm>
            <a:off x="2494800" y="3865925"/>
            <a:ext cx="4154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Create user interfaces to enable them to be rapidly designed, simulated, and tested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2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8"/>
          <p:cNvSpPr txBox="1"/>
          <p:nvPr/>
        </p:nvSpPr>
        <p:spPr>
          <a:xfrm>
            <a:off x="1008450" y="1413500"/>
            <a:ext cx="71271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Utilized </a:t>
            </a:r>
            <a:r>
              <a:rPr i="1"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uizard</a:t>
            </a: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→ app, web, and UI design software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Includes: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Login Page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 Page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Health Data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Insights 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Profile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Doctor Portal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Focus on creative and user friendly UI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1269754" y="617581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Paper Prototype</a:t>
            </a:r>
            <a:endParaRPr sz="4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29"/>
          <p:cNvCxnSpPr/>
          <p:nvPr/>
        </p:nvCxnSpPr>
        <p:spPr>
          <a:xfrm>
            <a:off x="-585801" y="3584559"/>
            <a:ext cx="10307545" cy="0"/>
          </a:xfrm>
          <a:prstGeom prst="straightConnector1">
            <a:avLst/>
          </a:prstGeom>
          <a:noFill/>
          <a:ln cap="flat" cmpd="sng" w="19050">
            <a:solidFill>
              <a:srgbClr val="FFFDF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29"/>
          <p:cNvSpPr/>
          <p:nvPr/>
        </p:nvSpPr>
        <p:spPr>
          <a:xfrm>
            <a:off x="2210890" y="3362821"/>
            <a:ext cx="428928" cy="428392"/>
          </a:xfrm>
          <a:custGeom>
            <a:rect b="b" l="l" r="r" t="t"/>
            <a:pathLst>
              <a:path extrusionOk="0" h="856784" w="857856">
                <a:moveTo>
                  <a:pt x="0" y="0"/>
                </a:moveTo>
                <a:lnTo>
                  <a:pt x="857856" y="0"/>
                </a:lnTo>
                <a:lnTo>
                  <a:pt x="857856" y="856783"/>
                </a:lnTo>
                <a:lnTo>
                  <a:pt x="0" y="85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9"/>
          <p:cNvSpPr/>
          <p:nvPr/>
        </p:nvSpPr>
        <p:spPr>
          <a:xfrm>
            <a:off x="6274343" y="3370359"/>
            <a:ext cx="428928" cy="428392"/>
          </a:xfrm>
          <a:custGeom>
            <a:rect b="b" l="l" r="r" t="t"/>
            <a:pathLst>
              <a:path extrusionOk="0" h="856784" w="857856">
                <a:moveTo>
                  <a:pt x="0" y="0"/>
                </a:moveTo>
                <a:lnTo>
                  <a:pt x="857856" y="0"/>
                </a:lnTo>
                <a:lnTo>
                  <a:pt x="857856" y="856783"/>
                </a:lnTo>
                <a:lnTo>
                  <a:pt x="0" y="85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9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9"/>
          <p:cNvSpPr txBox="1"/>
          <p:nvPr/>
        </p:nvSpPr>
        <p:spPr>
          <a:xfrm>
            <a:off x="1279375" y="3953488"/>
            <a:ext cx="229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Login and Sign Up Page</a:t>
            </a:r>
            <a:endParaRPr sz="700"/>
          </a:p>
        </p:txBody>
      </p:sp>
      <p:sp>
        <p:nvSpPr>
          <p:cNvPr id="194" name="Google Shape;194;p29"/>
          <p:cNvSpPr txBox="1"/>
          <p:nvPr/>
        </p:nvSpPr>
        <p:spPr>
          <a:xfrm>
            <a:off x="5342763" y="3957238"/>
            <a:ext cx="229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 Page</a:t>
            </a:r>
            <a:endParaRPr sz="700"/>
          </a:p>
        </p:txBody>
      </p:sp>
      <p:sp>
        <p:nvSpPr>
          <p:cNvPr id="195" name="Google Shape;195;p29"/>
          <p:cNvSpPr txBox="1"/>
          <p:nvPr/>
        </p:nvSpPr>
        <p:spPr>
          <a:xfrm>
            <a:off x="1279363" y="4362040"/>
            <a:ext cx="2292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Login portal to access health account.</a:t>
            </a:r>
            <a:endParaRPr sz="1000"/>
          </a:p>
        </p:txBody>
      </p:sp>
      <p:sp>
        <p:nvSpPr>
          <p:cNvPr id="196" name="Google Shape;196;p29"/>
          <p:cNvSpPr txBox="1"/>
          <p:nvPr/>
        </p:nvSpPr>
        <p:spPr>
          <a:xfrm>
            <a:off x="5100675" y="4362050"/>
            <a:ext cx="27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Main page for users to navigate to other pages. Can access Profile, Health Data, Insights, Doctor Portal, and view health summary.</a:t>
            </a:r>
            <a:endParaRPr sz="1000"/>
          </a:p>
        </p:txBody>
      </p:sp>
      <p:sp>
        <p:nvSpPr>
          <p:cNvPr id="197" name="Google Shape;197;p29"/>
          <p:cNvSpPr txBox="1"/>
          <p:nvPr/>
        </p:nvSpPr>
        <p:spPr>
          <a:xfrm>
            <a:off x="1265725" y="414623"/>
            <a:ext cx="660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Main Pages</a:t>
            </a:r>
            <a:endParaRPr sz="700"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525" y="1103600"/>
            <a:ext cx="3386498" cy="21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125" y="1099850"/>
            <a:ext cx="3386488" cy="21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0"/>
          <p:cNvCxnSpPr/>
          <p:nvPr/>
        </p:nvCxnSpPr>
        <p:spPr>
          <a:xfrm>
            <a:off x="-585801" y="3584559"/>
            <a:ext cx="10307400" cy="0"/>
          </a:xfrm>
          <a:prstGeom prst="straightConnector1">
            <a:avLst/>
          </a:prstGeom>
          <a:noFill/>
          <a:ln cap="flat" cmpd="sng" w="19050">
            <a:solidFill>
              <a:srgbClr val="FFFDF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0"/>
          <p:cNvSpPr/>
          <p:nvPr/>
        </p:nvSpPr>
        <p:spPr>
          <a:xfrm>
            <a:off x="2210890" y="3362821"/>
            <a:ext cx="428928" cy="428392"/>
          </a:xfrm>
          <a:custGeom>
            <a:rect b="b" l="l" r="r" t="t"/>
            <a:pathLst>
              <a:path extrusionOk="0" h="856784" w="857856">
                <a:moveTo>
                  <a:pt x="0" y="0"/>
                </a:moveTo>
                <a:lnTo>
                  <a:pt x="857856" y="0"/>
                </a:lnTo>
                <a:lnTo>
                  <a:pt x="857856" y="856783"/>
                </a:lnTo>
                <a:lnTo>
                  <a:pt x="0" y="85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30"/>
          <p:cNvSpPr/>
          <p:nvPr/>
        </p:nvSpPr>
        <p:spPr>
          <a:xfrm>
            <a:off x="6274343" y="3370359"/>
            <a:ext cx="428928" cy="428392"/>
          </a:xfrm>
          <a:custGeom>
            <a:rect b="b" l="l" r="r" t="t"/>
            <a:pathLst>
              <a:path extrusionOk="0" h="856784" w="857856">
                <a:moveTo>
                  <a:pt x="0" y="0"/>
                </a:moveTo>
                <a:lnTo>
                  <a:pt x="857856" y="0"/>
                </a:lnTo>
                <a:lnTo>
                  <a:pt x="857856" y="856783"/>
                </a:lnTo>
                <a:lnTo>
                  <a:pt x="0" y="85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30"/>
          <p:cNvSpPr/>
          <p:nvPr/>
        </p:nvSpPr>
        <p:spPr>
          <a:xfrm>
            <a:off x="-4555160" y="-31613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3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30"/>
          <p:cNvSpPr txBox="1"/>
          <p:nvPr/>
        </p:nvSpPr>
        <p:spPr>
          <a:xfrm>
            <a:off x="1279325" y="3934126"/>
            <a:ext cx="229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Insights</a:t>
            </a:r>
            <a:endParaRPr sz="700"/>
          </a:p>
        </p:txBody>
      </p:sp>
      <p:sp>
        <p:nvSpPr>
          <p:cNvPr id="210" name="Google Shape;210;p30"/>
          <p:cNvSpPr txBox="1"/>
          <p:nvPr/>
        </p:nvSpPr>
        <p:spPr>
          <a:xfrm>
            <a:off x="5342763" y="3937888"/>
            <a:ext cx="229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Health Data</a:t>
            </a:r>
            <a:endParaRPr sz="700"/>
          </a:p>
        </p:txBody>
      </p:sp>
      <p:sp>
        <p:nvSpPr>
          <p:cNvPr id="211" name="Google Shape;211;p30"/>
          <p:cNvSpPr txBox="1"/>
          <p:nvPr/>
        </p:nvSpPr>
        <p:spPr>
          <a:xfrm>
            <a:off x="1279313" y="4323315"/>
            <a:ext cx="229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Can view workout, steps, and sleep history. Also gives information on health alerts like possible heart complications.</a:t>
            </a:r>
            <a:endParaRPr sz="1000"/>
          </a:p>
        </p:txBody>
      </p:sp>
      <p:sp>
        <p:nvSpPr>
          <p:cNvPr id="212" name="Google Shape;212;p30"/>
          <p:cNvSpPr txBox="1"/>
          <p:nvPr/>
        </p:nvSpPr>
        <p:spPr>
          <a:xfrm>
            <a:off x="5342775" y="4323340"/>
            <a:ext cx="2292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View all health data and graphs here.</a:t>
            </a:r>
            <a:endParaRPr sz="1000"/>
          </a:p>
        </p:txBody>
      </p:sp>
      <p:sp>
        <p:nvSpPr>
          <p:cNvPr id="213" name="Google Shape;213;p30"/>
          <p:cNvSpPr txBox="1"/>
          <p:nvPr/>
        </p:nvSpPr>
        <p:spPr>
          <a:xfrm>
            <a:off x="1265725" y="414623"/>
            <a:ext cx="660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Main Pages</a:t>
            </a:r>
            <a:endParaRPr sz="700"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938" y="1068206"/>
            <a:ext cx="3499751" cy="218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488" y="1064450"/>
            <a:ext cx="3499754" cy="21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31"/>
          <p:cNvCxnSpPr/>
          <p:nvPr/>
        </p:nvCxnSpPr>
        <p:spPr>
          <a:xfrm>
            <a:off x="-585801" y="3584559"/>
            <a:ext cx="10307400" cy="0"/>
          </a:xfrm>
          <a:prstGeom prst="straightConnector1">
            <a:avLst/>
          </a:prstGeom>
          <a:noFill/>
          <a:ln cap="flat" cmpd="sng" w="19050">
            <a:solidFill>
              <a:srgbClr val="FFFDF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31"/>
          <p:cNvSpPr/>
          <p:nvPr/>
        </p:nvSpPr>
        <p:spPr>
          <a:xfrm>
            <a:off x="6258439" y="3392259"/>
            <a:ext cx="428928" cy="428392"/>
          </a:xfrm>
          <a:custGeom>
            <a:rect b="b" l="l" r="r" t="t"/>
            <a:pathLst>
              <a:path extrusionOk="0" h="856784" w="857856">
                <a:moveTo>
                  <a:pt x="0" y="0"/>
                </a:moveTo>
                <a:lnTo>
                  <a:pt x="857856" y="0"/>
                </a:lnTo>
                <a:lnTo>
                  <a:pt x="857856" y="856783"/>
                </a:lnTo>
                <a:lnTo>
                  <a:pt x="0" y="85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1"/>
          <p:cNvSpPr/>
          <p:nvPr/>
        </p:nvSpPr>
        <p:spPr>
          <a:xfrm>
            <a:off x="-4388635" y="-31613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3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31"/>
          <p:cNvSpPr txBox="1"/>
          <p:nvPr/>
        </p:nvSpPr>
        <p:spPr>
          <a:xfrm>
            <a:off x="5326900" y="3949201"/>
            <a:ext cx="229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Doctor Portal</a:t>
            </a:r>
            <a:endParaRPr sz="700"/>
          </a:p>
        </p:txBody>
      </p:sp>
      <p:sp>
        <p:nvSpPr>
          <p:cNvPr id="225" name="Google Shape;225;p31"/>
          <p:cNvSpPr txBox="1"/>
          <p:nvPr/>
        </p:nvSpPr>
        <p:spPr>
          <a:xfrm>
            <a:off x="5331000" y="4345940"/>
            <a:ext cx="22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Doctor can view all patient details and patient history, including health data.</a:t>
            </a:r>
            <a:endParaRPr sz="1000"/>
          </a:p>
        </p:txBody>
      </p:sp>
      <p:sp>
        <p:nvSpPr>
          <p:cNvPr id="226" name="Google Shape;226;p31"/>
          <p:cNvSpPr txBox="1"/>
          <p:nvPr/>
        </p:nvSpPr>
        <p:spPr>
          <a:xfrm>
            <a:off x="1265725" y="414623"/>
            <a:ext cx="660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Main Pages</a:t>
            </a:r>
            <a:endParaRPr sz="700"/>
          </a:p>
        </p:txBody>
      </p:sp>
      <p:sp>
        <p:nvSpPr>
          <p:cNvPr id="227" name="Google Shape;227;p31"/>
          <p:cNvSpPr/>
          <p:nvPr/>
        </p:nvSpPr>
        <p:spPr>
          <a:xfrm>
            <a:off x="2210890" y="3362821"/>
            <a:ext cx="428928" cy="428392"/>
          </a:xfrm>
          <a:custGeom>
            <a:rect b="b" l="l" r="r" t="t"/>
            <a:pathLst>
              <a:path extrusionOk="0" h="856784" w="857856">
                <a:moveTo>
                  <a:pt x="0" y="0"/>
                </a:moveTo>
                <a:lnTo>
                  <a:pt x="857856" y="0"/>
                </a:lnTo>
                <a:lnTo>
                  <a:pt x="857856" y="856783"/>
                </a:lnTo>
                <a:lnTo>
                  <a:pt x="0" y="85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1"/>
          <p:cNvSpPr txBox="1"/>
          <p:nvPr/>
        </p:nvSpPr>
        <p:spPr>
          <a:xfrm>
            <a:off x="1080775" y="3934125"/>
            <a:ext cx="268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Profile and User Settings</a:t>
            </a:r>
            <a:endParaRPr sz="700"/>
          </a:p>
        </p:txBody>
      </p:sp>
      <p:sp>
        <p:nvSpPr>
          <p:cNvPr id="229" name="Google Shape;229;p31"/>
          <p:cNvSpPr txBox="1"/>
          <p:nvPr/>
        </p:nvSpPr>
        <p:spPr>
          <a:xfrm>
            <a:off x="1279363" y="4323315"/>
            <a:ext cx="229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Can add user details here, such as name, age, gender, height, and weight. Can also set up notifications.</a:t>
            </a:r>
            <a:endParaRPr sz="1000"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450" y="1056300"/>
            <a:ext cx="3525851" cy="220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075" y="1071013"/>
            <a:ext cx="3525851" cy="220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/>
          <p:nvPr/>
        </p:nvSpPr>
        <p:spPr>
          <a:xfrm>
            <a:off x="4572000" y="415022"/>
            <a:ext cx="3805782" cy="2098946"/>
          </a:xfrm>
          <a:custGeom>
            <a:rect b="b" l="l" r="r" t="t"/>
            <a:pathLst>
              <a:path extrusionOk="0" h="5451809" w="9226138">
                <a:moveTo>
                  <a:pt x="0" y="0"/>
                </a:moveTo>
                <a:lnTo>
                  <a:pt x="9226138" y="0"/>
                </a:lnTo>
                <a:lnTo>
                  <a:pt x="9226138" y="5451808"/>
                </a:lnTo>
                <a:lnTo>
                  <a:pt x="0" y="5451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32"/>
          <p:cNvSpPr/>
          <p:nvPr/>
        </p:nvSpPr>
        <p:spPr>
          <a:xfrm>
            <a:off x="7640833" y="2842287"/>
            <a:ext cx="2851874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32"/>
          <p:cNvSpPr/>
          <p:nvPr/>
        </p:nvSpPr>
        <p:spPr>
          <a:xfrm>
            <a:off x="-3054290" y="-729802"/>
            <a:ext cx="4950136" cy="4114800"/>
          </a:xfrm>
          <a:custGeom>
            <a:rect b="b" l="l" r="r" t="t"/>
            <a:pathLst>
              <a:path extrusionOk="0" h="8229600" w="9900271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2"/>
          <p:cNvSpPr/>
          <p:nvPr/>
        </p:nvSpPr>
        <p:spPr>
          <a:xfrm>
            <a:off x="-225402" y="4082363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2"/>
          <p:cNvSpPr txBox="1"/>
          <p:nvPr/>
        </p:nvSpPr>
        <p:spPr>
          <a:xfrm>
            <a:off x="1622846" y="2874875"/>
            <a:ext cx="5898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Usability Testing</a:t>
            </a:r>
            <a:endParaRPr sz="5500"/>
          </a:p>
        </p:txBody>
      </p:sp>
      <p:sp>
        <p:nvSpPr>
          <p:cNvPr id="241" name="Google Shape;241;p32"/>
          <p:cNvSpPr txBox="1"/>
          <p:nvPr/>
        </p:nvSpPr>
        <p:spPr>
          <a:xfrm>
            <a:off x="2151350" y="3949750"/>
            <a:ext cx="495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Testing how actual users interact with the system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33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33"/>
          <p:cNvSpPr txBox="1"/>
          <p:nvPr/>
        </p:nvSpPr>
        <p:spPr>
          <a:xfrm>
            <a:off x="1008450" y="1583599"/>
            <a:ext cx="7127100" cy="29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 Participants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12 minute process (6 minute video)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Ahmad: Facilitator &amp; Human-Computer Interaction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Neeti &amp; Sohan: Observers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Asked participants to accomplish specific tasks on a website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e.g. log in, navigate through pages, edit user profile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Participants were asked to think </a:t>
            </a: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aloud</a:t>
            </a: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and test the </a:t>
            </a: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prototype </a:t>
            </a: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without any hints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1269754" y="617581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Usability Testing</a:t>
            </a:r>
            <a:endParaRPr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